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2E00"/>
    <a:srgbClr val="EB6C15"/>
    <a:srgbClr val="FEC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2" autoAdjust="0"/>
    <p:restoredTop sz="80559" autoAdjust="0"/>
  </p:normalViewPr>
  <p:slideViewPr>
    <p:cSldViewPr snapToGrid="0">
      <p:cViewPr varScale="1">
        <p:scale>
          <a:sx n="63" d="100"/>
          <a:sy n="63" d="100"/>
        </p:scale>
        <p:origin x="78"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5F24A-AB3F-4AD5-B5D5-57D86C393534}" type="datetimeFigureOut">
              <a:rPr lang="en-NZ" smtClean="0"/>
              <a:t>28/08/2019</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CBC7C-1C36-45B3-94E2-DBDE0A09387F}" type="slidenum">
              <a:rPr lang="en-NZ" smtClean="0"/>
              <a:t>‹#›</a:t>
            </a:fld>
            <a:endParaRPr lang="en-NZ"/>
          </a:p>
        </p:txBody>
      </p:sp>
    </p:spTree>
    <p:extLst>
      <p:ext uri="{BB962C8B-B14F-4D97-AF65-F5344CB8AC3E}">
        <p14:creationId xmlns:p14="http://schemas.microsoft.com/office/powerpoint/2010/main" val="3515238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Redcliff Community garden at: Ccga.org.nz</a:t>
            </a:r>
            <a:endParaRPr lang="en-NZ" dirty="0"/>
          </a:p>
        </p:txBody>
      </p:sp>
      <p:sp>
        <p:nvSpPr>
          <p:cNvPr id="4" name="Slide Number Placeholder 3"/>
          <p:cNvSpPr>
            <a:spLocks noGrp="1"/>
          </p:cNvSpPr>
          <p:nvPr>
            <p:ph type="sldNum" sz="quarter" idx="10"/>
          </p:nvPr>
        </p:nvSpPr>
        <p:spPr/>
        <p:txBody>
          <a:bodyPr/>
          <a:lstStyle/>
          <a:p>
            <a:fld id="{C69CBC7C-1C36-45B3-94E2-DBDE0A09387F}" type="slidenum">
              <a:rPr lang="en-NZ" smtClean="0"/>
              <a:t>7</a:t>
            </a:fld>
            <a:endParaRPr lang="en-NZ"/>
          </a:p>
        </p:txBody>
      </p:sp>
    </p:spTree>
    <p:extLst>
      <p:ext uri="{BB962C8B-B14F-4D97-AF65-F5344CB8AC3E}">
        <p14:creationId xmlns:p14="http://schemas.microsoft.com/office/powerpoint/2010/main" val="365314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A187D438-060F-42E6-9782-2867635AA4B3}" type="datetimeFigureOut">
              <a:rPr lang="en-NZ" smtClean="0"/>
              <a:t>28/08/2019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4194482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187D438-060F-42E6-9782-2867635AA4B3}" type="datetimeFigureOut">
              <a:rPr lang="en-NZ" smtClean="0"/>
              <a:t>28/08/2019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204089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187D438-060F-42E6-9782-2867635AA4B3}" type="datetimeFigureOut">
              <a:rPr lang="en-NZ" smtClean="0"/>
              <a:t>28/08/2019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25209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187D438-060F-42E6-9782-2867635AA4B3}" type="datetimeFigureOut">
              <a:rPr lang="en-NZ" smtClean="0"/>
              <a:t>28/08/2019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376372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87D438-060F-42E6-9782-2867635AA4B3}" type="datetimeFigureOut">
              <a:rPr lang="en-NZ" smtClean="0"/>
              <a:t>28/08/2019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240682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A187D438-060F-42E6-9782-2867635AA4B3}" type="datetimeFigureOut">
              <a:rPr lang="en-NZ" smtClean="0"/>
              <a:t>28/08/2019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198189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A187D438-060F-42E6-9782-2867635AA4B3}" type="datetimeFigureOut">
              <a:rPr lang="en-NZ" smtClean="0"/>
              <a:t>28/08/2019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275355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A187D438-060F-42E6-9782-2867635AA4B3}" type="datetimeFigureOut">
              <a:rPr lang="en-NZ" smtClean="0"/>
              <a:t>28/08/2019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117595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7D438-060F-42E6-9782-2867635AA4B3}" type="datetimeFigureOut">
              <a:rPr lang="en-NZ" smtClean="0"/>
              <a:t>28/08/2019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370986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87D438-060F-42E6-9782-2867635AA4B3}" type="datetimeFigureOut">
              <a:rPr lang="en-NZ" smtClean="0"/>
              <a:t>28/08/2019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280006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87D438-060F-42E6-9782-2867635AA4B3}" type="datetimeFigureOut">
              <a:rPr lang="en-NZ" smtClean="0"/>
              <a:t>28/08/2019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53A83D7-31CB-4225-A3E9-852D19C9C945}" type="slidenum">
              <a:rPr lang="en-NZ" smtClean="0"/>
              <a:t>‹#›</a:t>
            </a:fld>
            <a:endParaRPr lang="en-NZ"/>
          </a:p>
        </p:txBody>
      </p:sp>
    </p:spTree>
    <p:extLst>
      <p:ext uri="{BB962C8B-B14F-4D97-AF65-F5344CB8AC3E}">
        <p14:creationId xmlns:p14="http://schemas.microsoft.com/office/powerpoint/2010/main" val="35187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bg1"/>
            </a:gs>
            <a:gs pos="70000">
              <a:srgbClr val="FECE40"/>
            </a:gs>
            <a:gs pos="100000">
              <a:srgbClr val="F42E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7D438-060F-42E6-9782-2867635AA4B3}" type="datetimeFigureOut">
              <a:rPr lang="en-NZ" smtClean="0"/>
              <a:t>28/08/2019</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3A83D7-31CB-4225-A3E9-852D19C9C945}" type="slidenum">
              <a:rPr lang="en-NZ" smtClean="0"/>
              <a:t>‹#›</a:t>
            </a:fld>
            <a:endParaRPr lang="en-NZ"/>
          </a:p>
        </p:txBody>
      </p:sp>
    </p:spTree>
    <p:extLst>
      <p:ext uri="{BB962C8B-B14F-4D97-AF65-F5344CB8AC3E}">
        <p14:creationId xmlns:p14="http://schemas.microsoft.com/office/powerpoint/2010/main" val="1583706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3164" y="157677"/>
            <a:ext cx="7108552" cy="1786283"/>
          </a:xfrm>
          <a:prstGeom prst="rect">
            <a:avLst/>
          </a:prstGeom>
        </p:spPr>
      </p:pic>
      <p:pic>
        <p:nvPicPr>
          <p:cNvPr id="4" name="Picture 3"/>
          <p:cNvPicPr>
            <a:picLocks noChangeAspect="1"/>
          </p:cNvPicPr>
          <p:nvPr/>
        </p:nvPicPr>
        <p:blipFill>
          <a:blip r:embed="rId3"/>
          <a:stretch>
            <a:fillRect/>
          </a:stretch>
        </p:blipFill>
        <p:spPr>
          <a:xfrm>
            <a:off x="7182115" y="5268461"/>
            <a:ext cx="4273965" cy="856052"/>
          </a:xfrm>
          <a:prstGeom prst="rect">
            <a:avLst/>
          </a:prstGeom>
          <a:ln w="38100">
            <a:solidFill>
              <a:schemeClr val="bg1"/>
            </a:solidFill>
          </a:ln>
        </p:spPr>
      </p:pic>
      <p:sp>
        <p:nvSpPr>
          <p:cNvPr id="5" name="TextBox 4"/>
          <p:cNvSpPr txBox="1"/>
          <p:nvPr/>
        </p:nvSpPr>
        <p:spPr>
          <a:xfrm>
            <a:off x="6634264" y="2300646"/>
            <a:ext cx="5369668" cy="2954655"/>
          </a:xfrm>
          <a:prstGeom prst="rect">
            <a:avLst/>
          </a:prstGeom>
          <a:noFill/>
        </p:spPr>
        <p:txBody>
          <a:bodyPr wrap="square" rtlCol="0">
            <a:spAutoFit/>
          </a:bodyPr>
          <a:lstStyle/>
          <a:p>
            <a:pPr algn="ctr"/>
            <a:endParaRPr lang="en-NZ" dirty="0">
              <a:solidFill>
                <a:srgbClr val="F42E00"/>
              </a:solidFill>
              <a:latin typeface="Nirmala UI" panose="020B0502040204020203" pitchFamily="34" charset="0"/>
              <a:cs typeface="Nirmala UI" panose="020B0502040204020203" pitchFamily="34" charset="0"/>
            </a:endParaRPr>
          </a:p>
          <a:p>
            <a:pPr algn="ctr"/>
            <a:r>
              <a:rPr lang="en-NZ" sz="2400" dirty="0" smtClean="0">
                <a:solidFill>
                  <a:srgbClr val="F42E00"/>
                </a:solidFill>
                <a:latin typeface="Nirmala UI" panose="020B0502040204020203" pitchFamily="34" charset="0"/>
                <a:cs typeface="Nirmala UI" panose="020B0502040204020203" pitchFamily="34" charset="0"/>
              </a:rPr>
              <a:t>Canterbury Community Gardens Association AGM</a:t>
            </a:r>
          </a:p>
          <a:p>
            <a:pPr algn="ctr"/>
            <a:endParaRPr lang="en-NZ" sz="2000" dirty="0" smtClean="0">
              <a:solidFill>
                <a:srgbClr val="F42E00"/>
              </a:solidFill>
              <a:latin typeface="Nirmala UI" panose="020B0502040204020203" pitchFamily="34" charset="0"/>
              <a:cs typeface="Nirmala UI" panose="020B0502040204020203" pitchFamily="34" charset="0"/>
            </a:endParaRPr>
          </a:p>
          <a:p>
            <a:pPr algn="ctr"/>
            <a:r>
              <a:rPr lang="en-NZ" sz="2400" b="1" dirty="0" smtClean="0">
                <a:solidFill>
                  <a:srgbClr val="F42E00"/>
                </a:solidFill>
                <a:latin typeface="Nirmala UI" panose="020B0502040204020203" pitchFamily="34" charset="0"/>
                <a:cs typeface="Nirmala UI" panose="020B0502040204020203" pitchFamily="34" charset="0"/>
              </a:rPr>
              <a:t>Emily Major</a:t>
            </a:r>
            <a:r>
              <a:rPr lang="en-NZ" dirty="0" smtClean="0">
                <a:solidFill>
                  <a:srgbClr val="F42E00"/>
                </a:solidFill>
                <a:latin typeface="Nirmala UI" panose="020B0502040204020203" pitchFamily="34" charset="0"/>
                <a:cs typeface="Nirmala UI" panose="020B0502040204020203" pitchFamily="34" charset="0"/>
              </a:rPr>
              <a:t/>
            </a:r>
            <a:br>
              <a:rPr lang="en-NZ" dirty="0" smtClean="0">
                <a:solidFill>
                  <a:srgbClr val="F42E00"/>
                </a:solidFill>
                <a:latin typeface="Nirmala UI" panose="020B0502040204020203" pitchFamily="34" charset="0"/>
                <a:cs typeface="Nirmala UI" panose="020B0502040204020203" pitchFamily="34" charset="0"/>
              </a:rPr>
            </a:br>
            <a:r>
              <a:rPr lang="en-NZ" sz="2000" dirty="0" smtClean="0">
                <a:solidFill>
                  <a:srgbClr val="F42E00"/>
                </a:solidFill>
                <a:latin typeface="Nirmala UI" panose="020B0502040204020203" pitchFamily="34" charset="0"/>
                <a:cs typeface="Nirmala UI" panose="020B0502040204020203" pitchFamily="34" charset="0"/>
              </a:rPr>
              <a:t/>
            </a:r>
            <a:br>
              <a:rPr lang="en-NZ" sz="2000" dirty="0" smtClean="0">
                <a:solidFill>
                  <a:srgbClr val="F42E00"/>
                </a:solidFill>
                <a:latin typeface="Nirmala UI" panose="020B0502040204020203" pitchFamily="34" charset="0"/>
                <a:cs typeface="Nirmala UI" panose="020B0502040204020203" pitchFamily="34" charset="0"/>
              </a:rPr>
            </a:br>
            <a:r>
              <a:rPr lang="en-NZ" sz="1400" dirty="0" smtClean="0">
                <a:solidFill>
                  <a:srgbClr val="F42E00"/>
                </a:solidFill>
                <a:latin typeface="Nirmala UI" panose="020B0502040204020203" pitchFamily="34" charset="0"/>
                <a:cs typeface="Nirmala UI" panose="020B0502040204020203" pitchFamily="34" charset="0"/>
              </a:rPr>
              <a:t>Roots &amp; Shoots Coordinator</a:t>
            </a:r>
            <a:br>
              <a:rPr lang="en-NZ" sz="1400" dirty="0" smtClean="0">
                <a:solidFill>
                  <a:srgbClr val="F42E00"/>
                </a:solidFill>
                <a:latin typeface="Nirmala UI" panose="020B0502040204020203" pitchFamily="34" charset="0"/>
                <a:cs typeface="Nirmala UI" panose="020B0502040204020203" pitchFamily="34" charset="0"/>
              </a:rPr>
            </a:br>
            <a:r>
              <a:rPr lang="en-NZ" sz="1400" dirty="0" smtClean="0">
                <a:solidFill>
                  <a:srgbClr val="F42E00"/>
                </a:solidFill>
                <a:latin typeface="Nirmala UI" panose="020B0502040204020203" pitchFamily="34" charset="0"/>
                <a:cs typeface="Nirmala UI" panose="020B0502040204020203" pitchFamily="34" charset="0"/>
              </a:rPr>
              <a:t>Canterbury, New Zealand</a:t>
            </a:r>
            <a:endParaRPr lang="en-NZ" sz="1400" dirty="0">
              <a:solidFill>
                <a:srgbClr val="F42E00"/>
              </a:solidFill>
              <a:latin typeface="Nirmala UI" panose="020B0502040204020203" pitchFamily="34" charset="0"/>
              <a:cs typeface="Nirmala UI" panose="020B0502040204020203" pitchFamily="34" charset="0"/>
            </a:endParaRPr>
          </a:p>
          <a:p>
            <a:pPr algn="ctr"/>
            <a:r>
              <a:rPr lang="en-NZ" sz="1400" dirty="0" smtClean="0">
                <a:solidFill>
                  <a:srgbClr val="F42E00"/>
                </a:solidFill>
                <a:latin typeface="Nirmala UI" panose="020B0502040204020203" pitchFamily="34" charset="0"/>
                <a:cs typeface="Nirmala UI" panose="020B0502040204020203" pitchFamily="34" charset="0"/>
              </a:rPr>
              <a:t>Email:  e.major@janegoodall.org.nz</a:t>
            </a:r>
          </a:p>
          <a:p>
            <a:endParaRPr lang="en-NZ" sz="1400" dirty="0">
              <a:solidFill>
                <a:srgbClr val="F42E00"/>
              </a:solidFill>
              <a:latin typeface="Nirmala UI" panose="020B0502040204020203" pitchFamily="34" charset="0"/>
              <a:cs typeface="Nirmala UI" panose="020B0502040204020203" pitchFamily="34" charset="0"/>
            </a:endParaRPr>
          </a:p>
        </p:txBody>
      </p:sp>
      <p:pic>
        <p:nvPicPr>
          <p:cNvPr id="8" name="Picture 7"/>
          <p:cNvPicPr>
            <a:picLocks noChangeAspect="1"/>
          </p:cNvPicPr>
          <p:nvPr/>
        </p:nvPicPr>
        <p:blipFill>
          <a:blip r:embed="rId4"/>
          <a:stretch>
            <a:fillRect/>
          </a:stretch>
        </p:blipFill>
        <p:spPr>
          <a:xfrm>
            <a:off x="641067" y="2843681"/>
            <a:ext cx="5821018" cy="3280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4869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chemeClr val="bg1"/>
            </a:gs>
            <a:gs pos="84000">
              <a:srgbClr val="FECE40"/>
            </a:gs>
            <a:gs pos="100000">
              <a:srgbClr val="F42E00"/>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8545" y="17609"/>
            <a:ext cx="7108552" cy="1786283"/>
          </a:xfrm>
          <a:prstGeom prst="rect">
            <a:avLst/>
          </a:prstGeom>
        </p:spPr>
      </p:pic>
      <p:pic>
        <p:nvPicPr>
          <p:cNvPr id="3" name="Picture 2"/>
          <p:cNvPicPr>
            <a:picLocks noChangeAspect="1"/>
          </p:cNvPicPr>
          <p:nvPr/>
        </p:nvPicPr>
        <p:blipFill>
          <a:blip r:embed="rId3"/>
          <a:stretch>
            <a:fillRect/>
          </a:stretch>
        </p:blipFill>
        <p:spPr>
          <a:xfrm>
            <a:off x="841988" y="2112341"/>
            <a:ext cx="3277551" cy="4396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5452309" y="2373868"/>
            <a:ext cx="5396029" cy="646331"/>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NZ" dirty="0" smtClean="0">
                <a:solidFill>
                  <a:srgbClr val="F42E00"/>
                </a:solidFill>
                <a:latin typeface="Nirmala UI" panose="020B0502040204020203" pitchFamily="34" charset="0"/>
                <a:cs typeface="Nirmala UI" panose="020B0502040204020203" pitchFamily="34" charset="0"/>
              </a:rPr>
              <a:t>The Jane Goodall Institute of New Zealand (JGINZ): </a:t>
            </a:r>
            <a:br>
              <a:rPr lang="en-NZ" dirty="0" smtClean="0">
                <a:solidFill>
                  <a:srgbClr val="F42E00"/>
                </a:solidFill>
                <a:latin typeface="Nirmala UI" panose="020B0502040204020203" pitchFamily="34" charset="0"/>
                <a:cs typeface="Nirmala UI" panose="020B0502040204020203" pitchFamily="34" charset="0"/>
              </a:rPr>
            </a:br>
            <a:r>
              <a:rPr lang="en-NZ" dirty="0" smtClean="0">
                <a:solidFill>
                  <a:srgbClr val="F42E00"/>
                </a:solidFill>
                <a:latin typeface="Nirmala UI" panose="020B0502040204020203" pitchFamily="34" charset="0"/>
                <a:cs typeface="Nirmala UI" panose="020B0502040204020203" pitchFamily="34" charset="0"/>
              </a:rPr>
              <a:t>www.janegoodall.org.nz</a:t>
            </a:r>
            <a:endParaRPr lang="en-NZ" dirty="0">
              <a:solidFill>
                <a:srgbClr val="F42E00"/>
              </a:solidFill>
              <a:latin typeface="Nirmala UI" panose="020B0502040204020203" pitchFamily="34" charset="0"/>
              <a:cs typeface="Nirmala UI" panose="020B0502040204020203" pitchFamily="34" charset="0"/>
            </a:endParaRPr>
          </a:p>
        </p:txBody>
      </p:sp>
      <p:sp>
        <p:nvSpPr>
          <p:cNvPr id="6" name="Rectangle 5"/>
          <p:cNvSpPr/>
          <p:nvPr/>
        </p:nvSpPr>
        <p:spPr>
          <a:xfrm>
            <a:off x="6152821" y="3429000"/>
            <a:ext cx="3995004" cy="646331"/>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NZ" dirty="0" smtClean="0">
                <a:solidFill>
                  <a:srgbClr val="F42E00"/>
                </a:solidFill>
                <a:latin typeface="Nirmala UI" panose="020B0502040204020203" pitchFamily="34" charset="0"/>
                <a:cs typeface="Nirmala UI" panose="020B0502040204020203" pitchFamily="34" charset="0"/>
              </a:rPr>
              <a:t>JGINZ Roots &amp; Shoots:</a:t>
            </a:r>
          </a:p>
          <a:p>
            <a:pPr algn="ctr"/>
            <a:r>
              <a:rPr lang="en-NZ" dirty="0" smtClean="0">
                <a:solidFill>
                  <a:srgbClr val="F42E00"/>
                </a:solidFill>
                <a:latin typeface="Nirmala UI" panose="020B0502040204020203" pitchFamily="34" charset="0"/>
                <a:cs typeface="Nirmala UI" panose="020B0502040204020203" pitchFamily="34" charset="0"/>
              </a:rPr>
              <a:t>www.janegoodall.org.nz/roots-shoots</a:t>
            </a:r>
            <a:endParaRPr lang="en-NZ" dirty="0">
              <a:solidFill>
                <a:srgbClr val="F42E00"/>
              </a:solidFill>
              <a:latin typeface="Nirmala UI" panose="020B0502040204020203" pitchFamily="34" charset="0"/>
              <a:cs typeface="Nirmala UI" panose="020B0502040204020203" pitchFamily="34" charset="0"/>
            </a:endParaRPr>
          </a:p>
        </p:txBody>
      </p:sp>
      <p:sp>
        <p:nvSpPr>
          <p:cNvPr id="7" name="Rectangle 6"/>
          <p:cNvSpPr/>
          <p:nvPr/>
        </p:nvSpPr>
        <p:spPr>
          <a:xfrm>
            <a:off x="5457374" y="4484132"/>
            <a:ext cx="5019323" cy="646331"/>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NZ" dirty="0" smtClean="0">
                <a:solidFill>
                  <a:srgbClr val="F42E00"/>
                </a:solidFill>
                <a:latin typeface="Nirmala UI" panose="020B0502040204020203" pitchFamily="34" charset="0"/>
                <a:cs typeface="Nirmala UI" panose="020B0502040204020203" pitchFamily="34" charset="0"/>
              </a:rPr>
              <a:t>JGINZ APE Fund:</a:t>
            </a:r>
            <a:br>
              <a:rPr lang="en-NZ" dirty="0" smtClean="0">
                <a:solidFill>
                  <a:srgbClr val="F42E00"/>
                </a:solidFill>
                <a:latin typeface="Nirmala UI" panose="020B0502040204020203" pitchFamily="34" charset="0"/>
                <a:cs typeface="Nirmala UI" panose="020B0502040204020203" pitchFamily="34" charset="0"/>
              </a:rPr>
            </a:br>
            <a:r>
              <a:rPr lang="en-NZ" dirty="0" smtClean="0">
                <a:solidFill>
                  <a:srgbClr val="F42E00"/>
                </a:solidFill>
                <a:latin typeface="Nirmala UI" panose="020B0502040204020203" pitchFamily="34" charset="0"/>
                <a:cs typeface="Nirmala UI" panose="020B0502040204020203" pitchFamily="34" charset="0"/>
              </a:rPr>
              <a:t>www.janegoodall.org.nz/roots-shoots/ape-fund</a:t>
            </a:r>
            <a:endParaRPr lang="en-NZ" dirty="0">
              <a:solidFill>
                <a:srgbClr val="F42E00"/>
              </a:solidFill>
              <a:latin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742571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648" y="3460189"/>
            <a:ext cx="2615608" cy="2615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5824" y="3460189"/>
            <a:ext cx="2610949" cy="261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47262" y="2110212"/>
            <a:ext cx="11399520" cy="1754326"/>
          </a:xfrm>
          <a:prstGeom prst="rect">
            <a:avLst/>
          </a:prstGeom>
          <a:noFill/>
        </p:spPr>
        <p:txBody>
          <a:bodyPr wrap="square" rtlCol="0">
            <a:spAutoFit/>
          </a:bodyPr>
          <a:lstStyle/>
          <a:p>
            <a:pPr algn="ctr"/>
            <a:r>
              <a:rPr lang="en-NZ" dirty="0">
                <a:solidFill>
                  <a:srgbClr val="F42E00"/>
                </a:solidFill>
                <a:latin typeface="Nirmala UI" panose="020B0502040204020203" pitchFamily="34" charset="0"/>
                <a:cs typeface="Nirmala UI" panose="020B0502040204020203" pitchFamily="34" charset="0"/>
              </a:rPr>
              <a:t>Roots creep underground everywhere and make a firm foundation. Shoots seem very weak, but to reach the light, they can break open brick walls. Imagine that the brick walls are all the problems we have inflicted on our planet. Hundreds of thousands of roots and shoots, hundreds of thousands of young people around the world, can break through these walls.</a:t>
            </a:r>
          </a:p>
          <a:p>
            <a:pPr algn="ctr"/>
            <a:r>
              <a:rPr lang="en-NZ" dirty="0" smtClean="0">
                <a:solidFill>
                  <a:srgbClr val="F42E00"/>
                </a:solidFill>
                <a:latin typeface="Nirmala UI" panose="020B0502040204020203" pitchFamily="34" charset="0"/>
                <a:cs typeface="Nirmala UI" panose="020B0502040204020203" pitchFamily="34" charset="0"/>
              </a:rPr>
              <a:t/>
            </a:r>
            <a:br>
              <a:rPr lang="en-NZ" dirty="0" smtClean="0">
                <a:solidFill>
                  <a:srgbClr val="F42E00"/>
                </a:solidFill>
                <a:latin typeface="Nirmala UI" panose="020B0502040204020203" pitchFamily="34" charset="0"/>
                <a:cs typeface="Nirmala UI" panose="020B0502040204020203" pitchFamily="34" charset="0"/>
              </a:rPr>
            </a:br>
            <a:r>
              <a:rPr lang="en-NZ" dirty="0" err="1" smtClean="0">
                <a:solidFill>
                  <a:srgbClr val="F42E00"/>
                </a:solidFill>
                <a:latin typeface="Nirmala UI" panose="020B0502040204020203" pitchFamily="34" charset="0"/>
                <a:cs typeface="Nirmala UI" panose="020B0502040204020203" pitchFamily="34" charset="0"/>
              </a:rPr>
              <a:t>Dr</a:t>
            </a:r>
            <a:r>
              <a:rPr lang="en-NZ" dirty="0" err="1">
                <a:solidFill>
                  <a:srgbClr val="F42E00"/>
                </a:solidFill>
                <a:latin typeface="Nirmala UI" panose="020B0502040204020203" pitchFamily="34" charset="0"/>
                <a:cs typeface="Nirmala UI" panose="020B0502040204020203" pitchFamily="34" charset="0"/>
              </a:rPr>
              <a:t>.</a:t>
            </a:r>
            <a:r>
              <a:rPr lang="en-NZ" dirty="0">
                <a:solidFill>
                  <a:srgbClr val="F42E00"/>
                </a:solidFill>
                <a:latin typeface="Nirmala UI" panose="020B0502040204020203" pitchFamily="34" charset="0"/>
                <a:cs typeface="Nirmala UI" panose="020B0502040204020203" pitchFamily="34" charset="0"/>
              </a:rPr>
              <a:t> Jane Goodall </a:t>
            </a:r>
          </a:p>
        </p:txBody>
      </p:sp>
      <p:pic>
        <p:nvPicPr>
          <p:cNvPr id="7" name="Picture 6"/>
          <p:cNvPicPr>
            <a:picLocks noChangeAspect="1"/>
          </p:cNvPicPr>
          <p:nvPr/>
        </p:nvPicPr>
        <p:blipFill>
          <a:blip r:embed="rId4"/>
          <a:stretch>
            <a:fillRect/>
          </a:stretch>
        </p:blipFill>
        <p:spPr>
          <a:xfrm>
            <a:off x="4815840" y="3994798"/>
            <a:ext cx="24384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stretch>
            <a:fillRect/>
          </a:stretch>
        </p:blipFill>
        <p:spPr>
          <a:xfrm>
            <a:off x="2660386" y="105776"/>
            <a:ext cx="7108552" cy="1786283"/>
          </a:xfrm>
          <a:prstGeom prst="rect">
            <a:avLst/>
          </a:prstGeom>
        </p:spPr>
      </p:pic>
    </p:spTree>
    <p:extLst>
      <p:ext uri="{BB962C8B-B14F-4D97-AF65-F5344CB8AC3E}">
        <p14:creationId xmlns:p14="http://schemas.microsoft.com/office/powerpoint/2010/main" val="595477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49259" y="4486638"/>
            <a:ext cx="4466324" cy="199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7217669" y="2071659"/>
            <a:ext cx="3529503" cy="2117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1401578" y="2071659"/>
            <a:ext cx="4106626" cy="2117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stretch>
            <a:fillRect/>
          </a:stretch>
        </p:blipFill>
        <p:spPr>
          <a:xfrm>
            <a:off x="2787916" y="104215"/>
            <a:ext cx="7108552" cy="1786283"/>
          </a:xfrm>
          <a:prstGeom prst="rect">
            <a:avLst/>
          </a:prstGeom>
        </p:spPr>
      </p:pic>
      <p:pic>
        <p:nvPicPr>
          <p:cNvPr id="7" name="Picture 6"/>
          <p:cNvPicPr>
            <a:picLocks noChangeAspect="1"/>
          </p:cNvPicPr>
          <p:nvPr/>
        </p:nvPicPr>
        <p:blipFill>
          <a:blip r:embed="rId6"/>
          <a:stretch>
            <a:fillRect/>
          </a:stretch>
        </p:blipFill>
        <p:spPr>
          <a:xfrm>
            <a:off x="2068553" y="4370522"/>
            <a:ext cx="2772676" cy="2223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4271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100" y="3151321"/>
            <a:ext cx="2878283" cy="2166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507" y="2437822"/>
            <a:ext cx="5957706" cy="3688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236" y="2795558"/>
            <a:ext cx="2302626" cy="2878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2570620" y="0"/>
            <a:ext cx="7108552" cy="1786283"/>
          </a:xfrm>
          <a:prstGeom prst="rect">
            <a:avLst/>
          </a:prstGeom>
        </p:spPr>
      </p:pic>
    </p:spTree>
    <p:extLst>
      <p:ext uri="{BB962C8B-B14F-4D97-AF65-F5344CB8AC3E}">
        <p14:creationId xmlns:p14="http://schemas.microsoft.com/office/powerpoint/2010/main" val="31798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175" y="141848"/>
            <a:ext cx="6876685" cy="1554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631932" y="2245938"/>
            <a:ext cx="2808226" cy="4216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4235358" y="4412712"/>
            <a:ext cx="3660321" cy="2049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4691991" y="2245938"/>
            <a:ext cx="2790849" cy="1857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stretch>
            <a:fillRect/>
          </a:stretch>
        </p:blipFill>
        <p:spPr>
          <a:xfrm>
            <a:off x="8136480" y="2393457"/>
            <a:ext cx="3783919" cy="3921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6943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7700" y="2514600"/>
            <a:ext cx="6202680" cy="3489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7406640" y="2933709"/>
            <a:ext cx="4256628" cy="2841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2602684" y="44730"/>
            <a:ext cx="7108552" cy="1786283"/>
          </a:xfrm>
          <a:prstGeom prst="rect">
            <a:avLst/>
          </a:prstGeom>
        </p:spPr>
      </p:pic>
      <p:sp>
        <p:nvSpPr>
          <p:cNvPr id="8" name="Rectangle 7"/>
          <p:cNvSpPr/>
          <p:nvPr/>
        </p:nvSpPr>
        <p:spPr>
          <a:xfrm>
            <a:off x="7553482" y="2145268"/>
            <a:ext cx="3962944" cy="400110"/>
          </a:xfrm>
          <a:prstGeom prst="rect">
            <a:avLst/>
          </a:prstGeom>
          <a:ln/>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NZ" sz="2000" dirty="0">
                <a:solidFill>
                  <a:srgbClr val="F42E00"/>
                </a:solidFill>
                <a:latin typeface="Nirmala UI" panose="020B0502040204020203" pitchFamily="34" charset="0"/>
                <a:cs typeface="Nirmala UI" panose="020B0502040204020203" pitchFamily="34" charset="0"/>
              </a:rPr>
              <a:t>www.thejanegoodallinstitute.com</a:t>
            </a:r>
          </a:p>
        </p:txBody>
      </p:sp>
    </p:spTree>
    <p:extLst>
      <p:ext uri="{BB962C8B-B14F-4D97-AF65-F5344CB8AC3E}">
        <p14:creationId xmlns:p14="http://schemas.microsoft.com/office/powerpoint/2010/main" val="2019705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4" b="21986"/>
          <a:stretch/>
        </p:blipFill>
        <p:spPr>
          <a:xfrm>
            <a:off x="243838" y="2532380"/>
            <a:ext cx="5377543" cy="313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8585834" y="3523960"/>
            <a:ext cx="3385185" cy="2256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2496004" y="0"/>
            <a:ext cx="7108552" cy="1786283"/>
          </a:xfrm>
          <a:prstGeom prst="rect">
            <a:avLst/>
          </a:prstGeom>
        </p:spPr>
      </p:pic>
      <p:pic>
        <p:nvPicPr>
          <p:cNvPr id="7" name="Picture 6"/>
          <p:cNvPicPr>
            <a:picLocks noChangeAspect="1"/>
          </p:cNvPicPr>
          <p:nvPr/>
        </p:nvPicPr>
        <p:blipFill rotWithShape="1">
          <a:blip r:embed="rId6"/>
          <a:srcRect l="-1" r="1835" b="12886"/>
          <a:stretch/>
        </p:blipFill>
        <p:spPr>
          <a:xfrm>
            <a:off x="5872724" y="2108835"/>
            <a:ext cx="2461767" cy="2314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6328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954" y="2911753"/>
            <a:ext cx="5105856" cy="2749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2522538" y="0"/>
            <a:ext cx="7108552" cy="1786283"/>
          </a:xfrm>
          <a:prstGeom prst="rect">
            <a:avLst/>
          </a:prstGeom>
        </p:spPr>
      </p:pic>
      <p:pic>
        <p:nvPicPr>
          <p:cNvPr id="5" name="Picture 4"/>
          <p:cNvPicPr>
            <a:picLocks noChangeAspect="1"/>
          </p:cNvPicPr>
          <p:nvPr/>
        </p:nvPicPr>
        <p:blipFill>
          <a:blip r:embed="rId4"/>
          <a:stretch>
            <a:fillRect/>
          </a:stretch>
        </p:blipFill>
        <p:spPr>
          <a:xfrm>
            <a:off x="5702157" y="2139714"/>
            <a:ext cx="5600272" cy="4398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8786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1450" y="0"/>
            <a:ext cx="7108552" cy="1786283"/>
          </a:xfrm>
          <a:prstGeom prst="rect">
            <a:avLst/>
          </a:prstGeom>
        </p:spPr>
      </p:pic>
      <p:pic>
        <p:nvPicPr>
          <p:cNvPr id="4" name="Picture 3"/>
          <p:cNvPicPr>
            <a:picLocks noChangeAspect="1"/>
          </p:cNvPicPr>
          <p:nvPr/>
        </p:nvPicPr>
        <p:blipFill>
          <a:blip r:embed="rId3"/>
          <a:stretch>
            <a:fillRect/>
          </a:stretch>
        </p:blipFill>
        <p:spPr>
          <a:xfrm>
            <a:off x="948960" y="1988987"/>
            <a:ext cx="2470880" cy="2219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1035057" y="4434058"/>
            <a:ext cx="2193325" cy="2062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stretch>
            <a:fillRect/>
          </a:stretch>
        </p:blipFill>
        <p:spPr>
          <a:xfrm>
            <a:off x="8577421" y="1962030"/>
            <a:ext cx="3410469" cy="4534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stretch>
            <a:fillRect/>
          </a:stretch>
        </p:blipFill>
        <p:spPr>
          <a:xfrm>
            <a:off x="4714644" y="1962030"/>
            <a:ext cx="2933776" cy="2200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stretch>
            <a:fillRect/>
          </a:stretch>
        </p:blipFill>
        <p:spPr>
          <a:xfrm>
            <a:off x="4714644" y="4434058"/>
            <a:ext cx="2933776" cy="2194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285936" y="1786283"/>
            <a:ext cx="53572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rgbClr val="F42E00"/>
                </a:solidFill>
              </a:rPr>
              <a:t>1</a:t>
            </a:r>
            <a:endParaRPr lang="en-US" sz="5400" b="1" dirty="0">
              <a:ln/>
              <a:solidFill>
                <a:srgbClr val="F42E00"/>
              </a:solidFill>
            </a:endParaRPr>
          </a:p>
        </p:txBody>
      </p:sp>
      <p:sp>
        <p:nvSpPr>
          <p:cNvPr id="14" name="Rectangle 13"/>
          <p:cNvSpPr/>
          <p:nvPr/>
        </p:nvSpPr>
        <p:spPr>
          <a:xfrm>
            <a:off x="343128" y="4169624"/>
            <a:ext cx="542182"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rgbClr val="F42E00"/>
                </a:solidFill>
                <a:effectLst/>
              </a:rPr>
              <a:t>2</a:t>
            </a:r>
            <a:endParaRPr lang="en-US" sz="5400" b="1" cap="none" spc="0" dirty="0">
              <a:ln/>
              <a:solidFill>
                <a:srgbClr val="F42E00"/>
              </a:solidFill>
              <a:effectLst/>
            </a:endParaRPr>
          </a:p>
        </p:txBody>
      </p:sp>
      <p:sp>
        <p:nvSpPr>
          <p:cNvPr id="15" name="Rectangle 14"/>
          <p:cNvSpPr/>
          <p:nvPr/>
        </p:nvSpPr>
        <p:spPr>
          <a:xfrm>
            <a:off x="4051620" y="1786283"/>
            <a:ext cx="53572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rgbClr val="F42E00"/>
                </a:solidFill>
                <a:effectLst/>
              </a:rPr>
              <a:t>3</a:t>
            </a:r>
            <a:endParaRPr lang="en-US" sz="5400" b="1" cap="none" spc="0" dirty="0">
              <a:ln/>
              <a:solidFill>
                <a:srgbClr val="F42E00"/>
              </a:solidFill>
              <a:effectLst/>
            </a:endParaRPr>
          </a:p>
        </p:txBody>
      </p:sp>
      <p:sp>
        <p:nvSpPr>
          <p:cNvPr id="16" name="Rectangle 15"/>
          <p:cNvSpPr/>
          <p:nvPr/>
        </p:nvSpPr>
        <p:spPr>
          <a:xfrm>
            <a:off x="4126303" y="4208660"/>
            <a:ext cx="53572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rgbClr val="F42E00"/>
                </a:solidFill>
                <a:effectLst/>
              </a:rPr>
              <a:t>4</a:t>
            </a:r>
            <a:endParaRPr lang="en-US" sz="5400" b="1" cap="none" spc="0" dirty="0">
              <a:ln/>
              <a:solidFill>
                <a:srgbClr val="F42E00"/>
              </a:solidFill>
              <a:effectLst/>
            </a:endParaRPr>
          </a:p>
        </p:txBody>
      </p:sp>
      <p:sp>
        <p:nvSpPr>
          <p:cNvPr id="17" name="Rectangle 16"/>
          <p:cNvSpPr/>
          <p:nvPr/>
        </p:nvSpPr>
        <p:spPr>
          <a:xfrm>
            <a:off x="8041698" y="1786283"/>
            <a:ext cx="53572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rgbClr val="F42E00"/>
                </a:solidFill>
                <a:effectLst/>
              </a:rPr>
              <a:t>5</a:t>
            </a:r>
            <a:endParaRPr lang="en-US" sz="5400" b="1" cap="none" spc="0" dirty="0">
              <a:ln/>
              <a:solidFill>
                <a:srgbClr val="F42E00"/>
              </a:solidFill>
              <a:effectLst/>
            </a:endParaRPr>
          </a:p>
        </p:txBody>
      </p:sp>
    </p:spTree>
    <p:extLst>
      <p:ext uri="{BB962C8B-B14F-4D97-AF65-F5344CB8AC3E}">
        <p14:creationId xmlns:p14="http://schemas.microsoft.com/office/powerpoint/2010/main" val="2279353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168D64F3ADCF40A7E449FBE4DA83EA" ma:contentTypeVersion="2" ma:contentTypeDescription="Create a new document." ma:contentTypeScope="" ma:versionID="4c7311a3db25b5f409f10ccc8a54964c">
  <xsd:schema xmlns:xsd="http://www.w3.org/2001/XMLSchema" xmlns:xs="http://www.w3.org/2001/XMLSchema" xmlns:p="http://schemas.microsoft.com/office/2006/metadata/properties" xmlns:ns3="8c7c6a03-d5c0-445d-aee6-27c80f8fa274" targetNamespace="http://schemas.microsoft.com/office/2006/metadata/properties" ma:root="true" ma:fieldsID="1837ef9d7e355d6adc42a89861f65a0f" ns3:_="">
    <xsd:import namespace="8c7c6a03-d5c0-445d-aee6-27c80f8fa27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7c6a03-d5c0-445d-aee6-27c80f8fa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CD95AA-F818-40C7-9A73-8EA57804EED4}">
  <ds:schemaRefs>
    <ds:schemaRef ds:uri="http://schemas.microsoft.com/office/2006/documentManagement/types"/>
    <ds:schemaRef ds:uri="8c7c6a03-d5c0-445d-aee6-27c80f8fa274"/>
    <ds:schemaRef ds:uri="http://purl.org/dc/dcmitype/"/>
    <ds:schemaRef ds:uri="http://purl.org/dc/term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B3504D8-736C-4398-B725-53C55BB1D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7c6a03-d5c0-445d-aee6-27c80f8fa2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D03421-2D6F-40FE-84AC-9905B43D57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TotalTime>
  <Words>108</Words>
  <Application>Microsoft Office PowerPoint</Application>
  <PresentationFormat>Widescreen</PresentationFormat>
  <Paragraphs>19</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Nirmala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Canterbury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emilyjmajor@gmail.com</dc:creator>
  <cp:lastModifiedBy>emilyjmajor@gmail.com</cp:lastModifiedBy>
  <cp:revision>18</cp:revision>
  <dcterms:created xsi:type="dcterms:W3CDTF">2019-08-26T06:45:44Z</dcterms:created>
  <dcterms:modified xsi:type="dcterms:W3CDTF">2019-08-28T06:19:05Z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0x01010075168D64F3ADCF40A7E449FBE4DA83EA</vt:lpwstr>
  </property>
</Properties>
</file>